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667" r:id="rId2"/>
    <p:sldId id="668" r:id="rId3"/>
    <p:sldId id="669" r:id="rId4"/>
    <p:sldId id="670" r:id="rId5"/>
    <p:sldId id="672" r:id="rId6"/>
    <p:sldId id="673" r:id="rId7"/>
    <p:sldId id="674" r:id="rId8"/>
    <p:sldId id="676" r:id="rId9"/>
    <p:sldId id="677" r:id="rId10"/>
    <p:sldId id="675" r:id="rId11"/>
    <p:sldId id="678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5" r:id="rId27"/>
    <p:sldId id="694" r:id="rId28"/>
    <p:sldId id="697" r:id="rId29"/>
    <p:sldId id="6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60FE-0CF1-499A-9567-66827F86655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3CE73-78D2-4CFB-8601-8A718DD0A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6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6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82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4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7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7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D3C24D-E694-4A2D-8DF7-8C4ABC9C3C0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8D54B-0814-4054-8C96-9E6822ED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sz="2800" dirty="0" smtClean="0"/>
              <a:t>your handout, answer the following questions.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lesson objective did you elicit observations with?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task or question did you pose to students for them to make observations on?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evidence do you have that the task or question made observations accessible to all your students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did students say that you did not expect? How did you respond or how would you respond differently next time?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7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sz="2400" dirty="0" smtClean="0"/>
              <a:t>Eliciting Hypotheses about “what might be going on”</a:t>
            </a:r>
            <a:endParaRPr lang="en-US" sz="2000" dirty="0"/>
          </a:p>
        </p:txBody>
      </p:sp>
      <p:pic>
        <p:nvPicPr>
          <p:cNvPr id="1026" name="Picture 2" descr="http://www.dallashotairballoons.com/img/footer/dallas-hot-air-balloon-rides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99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1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Example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your post-it, answer </a:t>
            </a:r>
            <a:r>
              <a:rPr lang="en-US" b="1" dirty="0" smtClean="0"/>
              <a:t>at least one </a:t>
            </a:r>
            <a:r>
              <a:rPr lang="en-US" dirty="0" smtClean="0"/>
              <a:t>of the following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do you see going on here?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did you notice when I put the flask on the hot plate? When I took it off?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When </a:t>
            </a:r>
            <a:r>
              <a:rPr lang="en-US" sz="3600" dirty="0"/>
              <a:t>or where does the balloon expansion occur?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5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Example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your post-it, answer </a:t>
            </a:r>
            <a:r>
              <a:rPr lang="en-US" b="1" dirty="0" smtClean="0"/>
              <a:t>at least one </a:t>
            </a:r>
            <a:r>
              <a:rPr lang="en-US" dirty="0" smtClean="0"/>
              <a:t>of the following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do you see going on here?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did you notice when I put the flask on the hot plate? When I took it off?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When </a:t>
            </a:r>
            <a:r>
              <a:rPr lang="en-US" sz="3600" dirty="0"/>
              <a:t>or where does the balloon expansion occur?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7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Example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your assigned groups, choose who will take which role.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Time keeper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you will notify your group when you have 2 minutes remaining, 1 minute remaining, and 30 seconds remaining. </a:t>
            </a:r>
          </a:p>
          <a:p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Recorder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you will record the answers your group comes up with on your packet. 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Reporter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when time is called, you will report out to the class what your answers were to the questions. </a:t>
            </a:r>
          </a:p>
          <a:p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you will make sure your group stays on-task and will (politely) redirect conversation if your group stops talking about the task at hand.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3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Example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your group, answer the following questions.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you think is causing the balloon to expand?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happened here?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would happen if I left the flask on the hotplate? </a:t>
            </a:r>
          </a:p>
        </p:txBody>
      </p:sp>
    </p:spTree>
    <p:extLst>
      <p:ext uri="{BB962C8B-B14F-4D97-AF65-F5344CB8AC3E}">
        <p14:creationId xmlns:p14="http://schemas.microsoft.com/office/powerpoint/2010/main" val="137409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Share out.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some things you noticed about teacher to student talk ratio? </a:t>
            </a:r>
          </a:p>
          <a:p>
            <a:r>
              <a:rPr lang="en-US" sz="3200" dirty="0" smtClean="0"/>
              <a:t>What are some benefits to adapting this model to introduce big ideas in your classroom? </a:t>
            </a:r>
          </a:p>
          <a:p>
            <a:r>
              <a:rPr lang="en-US" sz="3200" dirty="0" smtClean="0"/>
              <a:t>What are some challenges you may face by introducing this model into your classroom?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066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Meaningful Group Work</a:t>
            </a:r>
            <a:br>
              <a:rPr lang="en-US" dirty="0" smtClean="0"/>
            </a:br>
            <a:r>
              <a:rPr lang="en-US" sz="3200" dirty="0" smtClean="0"/>
              <a:t>(10 min)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works and what doesn’t work when it comes to group work in your classroom?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906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Meaningful Group Work</a:t>
            </a:r>
            <a:br>
              <a:rPr lang="en-US" dirty="0" smtClean="0"/>
            </a:br>
            <a:r>
              <a:rPr lang="en-US" sz="3200" dirty="0" smtClean="0"/>
              <a:t>(10 min)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Nature of the tasks assigned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Assigning students to groups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Fostering student ownership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Interpersonal considerations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Assessment and accountability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809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Nature </a:t>
            </a:r>
            <a:r>
              <a:rPr lang="en-US" dirty="0"/>
              <a:t>of Tasks Assigned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Short Term Work (1-2 class periods)</a:t>
            </a:r>
          </a:p>
          <a:p>
            <a:pPr lvl="2"/>
            <a:r>
              <a:rPr lang="en-US" sz="2400" dirty="0"/>
              <a:t>Make sense of something they have read</a:t>
            </a:r>
          </a:p>
          <a:p>
            <a:pPr lvl="2"/>
            <a:r>
              <a:rPr lang="en-US" sz="2400" dirty="0"/>
              <a:t>Co-construct a representation of an idea (model)</a:t>
            </a:r>
          </a:p>
          <a:p>
            <a:pPr lvl="2"/>
            <a:r>
              <a:rPr lang="en-US" sz="2400" dirty="0"/>
              <a:t>Apply existing knowledge to a new situation</a:t>
            </a:r>
          </a:p>
          <a:p>
            <a:pPr lvl="2"/>
            <a:r>
              <a:rPr lang="en-US" sz="2400" dirty="0"/>
              <a:t>Design an investigation </a:t>
            </a:r>
          </a:p>
          <a:p>
            <a:pPr lvl="2"/>
            <a:r>
              <a:rPr lang="en-US" sz="2400" dirty="0"/>
              <a:t>Critique an investigation </a:t>
            </a:r>
          </a:p>
          <a:p>
            <a:pPr lvl="2"/>
            <a:r>
              <a:rPr lang="en-US" sz="2400" dirty="0"/>
              <a:t>Collect, organize, and graph data</a:t>
            </a:r>
          </a:p>
          <a:p>
            <a:pPr lvl="2"/>
            <a:r>
              <a:rPr lang="en-US" sz="2400" dirty="0"/>
              <a:t>Interpret graphs</a:t>
            </a:r>
          </a:p>
          <a:p>
            <a:pPr lvl="2"/>
            <a:r>
              <a:rPr lang="en-US" sz="2400" dirty="0"/>
              <a:t>Develop hypotheses based on background reading </a:t>
            </a:r>
          </a:p>
          <a:p>
            <a:pPr lvl="2"/>
            <a:r>
              <a:rPr lang="en-US" sz="2400" dirty="0"/>
              <a:t>Examine and weigh out various forms of evidence </a:t>
            </a:r>
          </a:p>
          <a:p>
            <a:pPr lvl="2"/>
            <a:r>
              <a:rPr lang="en-US" sz="2400" dirty="0"/>
              <a:t>Others…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8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CMWBAT articulate the need to elicit students’ hypotheses in a science classroom </a:t>
            </a:r>
          </a:p>
          <a:p>
            <a:r>
              <a:rPr lang="en-US" dirty="0" smtClean="0"/>
              <a:t>CMWBAT elicit their students’ hypotheses based on observations to describe natural phenomena and make science relevant </a:t>
            </a:r>
          </a:p>
          <a:p>
            <a:r>
              <a:rPr lang="en-US" dirty="0" smtClean="0"/>
              <a:t>CMWBAT create meaningful and effective group work for their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Nature </a:t>
            </a:r>
            <a:r>
              <a:rPr lang="en-US" dirty="0"/>
              <a:t>of Tasks Assigned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Steps for Successful Short Term-Work Assignments </a:t>
            </a:r>
          </a:p>
          <a:p>
            <a:pPr lvl="2"/>
            <a:r>
              <a:rPr lang="en-US" sz="2800" dirty="0"/>
              <a:t>You need to make your intentions explicitly clear before students begin </a:t>
            </a:r>
          </a:p>
          <a:p>
            <a:pPr lvl="2"/>
            <a:r>
              <a:rPr lang="en-US" sz="2800" dirty="0"/>
              <a:t>Have check-in points </a:t>
            </a:r>
          </a:p>
          <a:p>
            <a:pPr lvl="2"/>
            <a:r>
              <a:rPr lang="en-US" sz="2800" dirty="0"/>
              <a:t>Monitor student activity after 10 minutes or so, making sure you’re listening to their conversations and not just checking to see if they are on-task</a:t>
            </a:r>
          </a:p>
        </p:txBody>
      </p:sp>
    </p:spTree>
    <p:extLst>
      <p:ext uri="{BB962C8B-B14F-4D97-AF65-F5344CB8AC3E}">
        <p14:creationId xmlns:p14="http://schemas.microsoft.com/office/powerpoint/2010/main" val="235312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2. </a:t>
            </a:r>
            <a:r>
              <a:rPr lang="en-US" dirty="0"/>
              <a:t>Assigning Students to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Ideal number: 3 or 4 people per group </a:t>
            </a:r>
          </a:p>
          <a:p>
            <a:pPr lvl="1"/>
            <a:r>
              <a:rPr lang="en-US" sz="3600" dirty="0"/>
              <a:t>Groups of mixed ability, gender, and cultural background (without tokenism) </a:t>
            </a:r>
          </a:p>
          <a:p>
            <a:pPr lvl="1"/>
            <a:r>
              <a:rPr lang="en-US" sz="3600" dirty="0"/>
              <a:t>Don’t have students self-select! </a:t>
            </a:r>
          </a:p>
        </p:txBody>
      </p:sp>
    </p:spTree>
    <p:extLst>
      <p:ext uri="{BB962C8B-B14F-4D97-AF65-F5344CB8AC3E}">
        <p14:creationId xmlns:p14="http://schemas.microsoft.com/office/powerpoint/2010/main" val="107228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3. Fostering </a:t>
            </a:r>
            <a:r>
              <a:rPr lang="en-US" dirty="0"/>
              <a:t>Student Ownership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Assigning roles!</a:t>
            </a:r>
          </a:p>
          <a:p>
            <a:pPr marL="0" indent="0">
              <a:buNone/>
            </a:pPr>
            <a:r>
              <a:rPr lang="en-US" dirty="0" smtClean="0"/>
              <a:t>Take the next 2 minutes to brainstorm with your PLC some roles you could theoretically assign students.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5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3. Fostering </a:t>
            </a:r>
            <a:r>
              <a:rPr lang="en-US" dirty="0"/>
              <a:t>Student Ownership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4800" dirty="0"/>
              <a:t>Talking Chips</a:t>
            </a:r>
          </a:p>
          <a:p>
            <a:pPr lvl="0"/>
            <a:r>
              <a:rPr lang="en-US" dirty="0"/>
              <a:t>Have as many colors as you have group members, and when a student wants to speak, he puts his chip in the center of the table. Everyone must use all their chips. </a:t>
            </a:r>
          </a:p>
          <a:p>
            <a:r>
              <a:rPr lang="en-US" dirty="0"/>
              <a:t>The colors allow you to see who has talked, and also ensures that there is equal talk time among group members. </a:t>
            </a:r>
          </a:p>
        </p:txBody>
      </p:sp>
    </p:spTree>
    <p:extLst>
      <p:ext uri="{BB962C8B-B14F-4D97-AF65-F5344CB8AC3E}">
        <p14:creationId xmlns:p14="http://schemas.microsoft.com/office/powerpoint/2010/main" val="139809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Interpersonal </a:t>
            </a:r>
            <a:r>
              <a:rPr lang="en-US" dirty="0"/>
              <a:t>Considerations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4"/>
            <a:ext cx="7675350" cy="4803775"/>
          </a:xfrm>
        </p:spPr>
        <p:txBody>
          <a:bodyPr>
            <a:normAutofit fontScale="92500" lnSpcReduction="20000"/>
          </a:bodyPr>
          <a:lstStyle/>
          <a:p>
            <a:pPr marL="342900" lvl="1" indent="0">
              <a:buNone/>
            </a:pPr>
            <a:r>
              <a:rPr lang="en-US" sz="3900" dirty="0"/>
              <a:t>Think about building pro-personal skills into group work. </a:t>
            </a:r>
            <a:endParaRPr lang="en-US" sz="3900" dirty="0" smtClean="0"/>
          </a:p>
          <a:p>
            <a:pPr lvl="1"/>
            <a:r>
              <a:rPr lang="en-US" dirty="0" smtClean="0"/>
              <a:t>Making </a:t>
            </a:r>
            <a:r>
              <a:rPr lang="en-US" dirty="0"/>
              <a:t>sure everyone has a significant role to play (both procedurally and cognitively) </a:t>
            </a:r>
          </a:p>
          <a:p>
            <a:pPr lvl="1"/>
            <a:r>
              <a:rPr lang="en-US" dirty="0"/>
              <a:t>This means giving everyone a chance to voice their ideas and opinions.</a:t>
            </a:r>
          </a:p>
          <a:p>
            <a:pPr lvl="1"/>
            <a:r>
              <a:rPr lang="en-US" dirty="0"/>
              <a:t>Commenting on the ideas of other without commenting on them as people</a:t>
            </a:r>
          </a:p>
          <a:p>
            <a:pPr lvl="1"/>
            <a:r>
              <a:rPr lang="en-US" dirty="0"/>
              <a:t>Making ideas public and explicit without at first passing any judgement </a:t>
            </a:r>
          </a:p>
          <a:p>
            <a:pPr lvl="1"/>
            <a:r>
              <a:rPr lang="en-US" dirty="0"/>
              <a:t>Building on ideas of others (kids get to listen to the thinking process of others—extremely valuable!)</a:t>
            </a:r>
          </a:p>
          <a:p>
            <a:pPr lvl="1"/>
            <a:r>
              <a:rPr lang="en-US" dirty="0"/>
              <a:t>Asking on-task questions that go beyond procedures and are about ideas. </a:t>
            </a:r>
          </a:p>
          <a:p>
            <a:pPr lvl="1"/>
            <a:r>
              <a:rPr lang="en-US" dirty="0"/>
              <a:t>Asking peers to clarify what they mean. </a:t>
            </a:r>
          </a:p>
          <a:p>
            <a:pPr lvl="1"/>
            <a:r>
              <a:rPr lang="en-US" dirty="0"/>
              <a:t>Peers answering the specific questions asked by their classmates. </a:t>
            </a:r>
          </a:p>
          <a:p>
            <a:pPr lvl="1"/>
            <a:r>
              <a:rPr lang="en-US" dirty="0"/>
              <a:t>Keeping sarcasm out of the conversation. </a:t>
            </a:r>
          </a:p>
          <a:p>
            <a:pPr lvl="1"/>
            <a:r>
              <a:rPr lang="en-US" dirty="0"/>
              <a:t>Others…? </a:t>
            </a:r>
          </a:p>
        </p:txBody>
      </p:sp>
    </p:spTree>
    <p:extLst>
      <p:ext uri="{BB962C8B-B14F-4D97-AF65-F5344CB8AC3E}">
        <p14:creationId xmlns:p14="http://schemas.microsoft.com/office/powerpoint/2010/main" val="171181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Assessment and Accountability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Give students examples of what it means to contribute to group work </a:t>
            </a:r>
          </a:p>
          <a:p>
            <a:pPr lvl="1"/>
            <a:r>
              <a:rPr lang="en-US" sz="3200" dirty="0"/>
              <a:t>Tell students that you will choose someone to randomly share-out</a:t>
            </a:r>
          </a:p>
          <a:p>
            <a:pPr lvl="1"/>
            <a:r>
              <a:rPr lang="en-US" sz="3200" dirty="0"/>
              <a:t>Give everyone a group grade based on the average improvement of everyone within the group</a:t>
            </a:r>
          </a:p>
          <a:p>
            <a:pPr lvl="1"/>
            <a:r>
              <a:rPr lang="en-US" sz="3200" dirty="0"/>
              <a:t>Peer evaluations (see </a:t>
            </a:r>
            <a:r>
              <a:rPr lang="en-US" sz="3200" dirty="0" smtClean="0"/>
              <a:t>pages 6 and 7)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4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81" t="25000" r="14063" b="18750"/>
          <a:stretch/>
        </p:blipFill>
        <p:spPr>
          <a:xfrm>
            <a:off x="381000" y="1219200"/>
            <a:ext cx="8267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19" t="25000" r="14063" b="11458"/>
          <a:stretch/>
        </p:blipFill>
        <p:spPr>
          <a:xfrm>
            <a:off x="457200" y="838200"/>
            <a:ext cx="81883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1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on Group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Based on our conversations tonight, what was good about the group activity? 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 smtClean="0"/>
              <a:t>What could be improved with this activity?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07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Time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Catalyst/Objective (10 minutes)</a:t>
            </a:r>
          </a:p>
          <a:p>
            <a:r>
              <a:rPr lang="en-US" dirty="0" smtClean="0"/>
              <a:t>What is Eliciting Hypotheses (20 min)</a:t>
            </a:r>
          </a:p>
          <a:p>
            <a:pPr lvl="1"/>
            <a:r>
              <a:rPr lang="en-US" dirty="0" smtClean="0"/>
              <a:t>The Cycle of Intellectual Engagement </a:t>
            </a:r>
          </a:p>
          <a:p>
            <a:pPr lvl="1"/>
            <a:r>
              <a:rPr lang="en-US" dirty="0" smtClean="0"/>
              <a:t>What is Eliciting Hypotheses </a:t>
            </a:r>
          </a:p>
          <a:p>
            <a:pPr lvl="1"/>
            <a:r>
              <a:rPr lang="en-US" dirty="0" smtClean="0"/>
              <a:t>Classroom Example</a:t>
            </a:r>
          </a:p>
          <a:p>
            <a:r>
              <a:rPr lang="en-US" dirty="0" smtClean="0"/>
              <a:t>Creating Meaningful Group Work (10 min)</a:t>
            </a:r>
          </a:p>
          <a:p>
            <a:pPr lvl="1"/>
            <a:r>
              <a:rPr lang="en-US" dirty="0" smtClean="0"/>
              <a:t>Nature of the Tasks Assigned</a:t>
            </a:r>
          </a:p>
          <a:p>
            <a:pPr lvl="1"/>
            <a:r>
              <a:rPr lang="en-US" dirty="0" smtClean="0"/>
              <a:t>Assigning students to groups</a:t>
            </a:r>
          </a:p>
          <a:p>
            <a:pPr lvl="1"/>
            <a:r>
              <a:rPr lang="en-US" dirty="0" smtClean="0"/>
              <a:t>Fostering Student Ownership</a:t>
            </a:r>
          </a:p>
          <a:p>
            <a:pPr lvl="1"/>
            <a:r>
              <a:rPr lang="en-US" dirty="0" smtClean="0"/>
              <a:t>Interpersonal considerations</a:t>
            </a:r>
          </a:p>
          <a:p>
            <a:pPr lvl="1"/>
            <a:r>
              <a:rPr lang="en-US" dirty="0" smtClean="0"/>
              <a:t>Assessment and Accountability </a:t>
            </a:r>
          </a:p>
          <a:p>
            <a:r>
              <a:rPr lang="en-US" dirty="0" smtClean="0"/>
              <a:t>Work Time (20 min)</a:t>
            </a:r>
          </a:p>
        </p:txBody>
      </p:sp>
    </p:spTree>
    <p:extLst>
      <p:ext uri="{BB962C8B-B14F-4D97-AF65-F5344CB8AC3E}">
        <p14:creationId xmlns:p14="http://schemas.microsoft.com/office/powerpoint/2010/main" val="126758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Eliciting Hypotheses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(20 </a:t>
            </a:r>
            <a:r>
              <a:rPr lang="en-US" sz="2700" dirty="0"/>
              <a:t>min)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72" t="36856" r="59036" b="8383"/>
          <a:stretch/>
        </p:blipFill>
        <p:spPr>
          <a:xfrm>
            <a:off x="2286000" y="1219200"/>
            <a:ext cx="4724400" cy="50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Students’ Ideas and Adapting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1: Introducing the puzzling event and eliciting observations (whole class) </a:t>
            </a:r>
          </a:p>
          <a:p>
            <a:pPr lvl="1"/>
            <a:r>
              <a:rPr lang="en-US" sz="2400" dirty="0" smtClean="0"/>
              <a:t>Introduce task: “I recently saw something that puzzled me…” OR “Let’s think about this story and see what kind of sense you can make of it…” </a:t>
            </a:r>
          </a:p>
          <a:p>
            <a:pPr lvl="1"/>
            <a:r>
              <a:rPr lang="en-US" sz="2400" dirty="0" smtClean="0"/>
              <a:t>Then, establish agreement about what whole class as observed. Begin to mark some specific features of ideas or of vocabulary if necessary. “Okay, so we agree that…”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0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Students’ Ideas and Adapting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2: Eliciting hypotheses about “what might be going on” (whole class or small group)</a:t>
            </a:r>
          </a:p>
          <a:p>
            <a:pPr lvl="1"/>
            <a:r>
              <a:rPr lang="en-US" sz="2400" dirty="0" smtClean="0"/>
              <a:t>Ask students to comment about observable conditions that led up to the event or process, ask what might be “responsible” for the event or process.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7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Students’ Ideas and Adapting Instruction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09589"/>
              </p:ext>
            </p:extLst>
          </p:nvPr>
        </p:nvGraphicFramePr>
        <p:xfrm>
          <a:off x="839788" y="1825625"/>
          <a:ext cx="767556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781"/>
                <a:gridCol w="38377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 ask: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you need to listen</a:t>
                      </a:r>
                      <a:r>
                        <a:rPr lang="en-US" sz="2400" baseline="0" dirty="0" smtClean="0"/>
                        <a:t> for, plan to respond to: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What do you think is causing this?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What has happened here? (at level of inference)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What would happen if _______?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What if</a:t>
                      </a:r>
                      <a:r>
                        <a:rPr lang="en-US" sz="2400" baseline="0" dirty="0" smtClean="0"/>
                        <a:t> students exhibit pre-conceptions?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What if students cite relevant facets of the big idea?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What if students do make connections to what they’ve experienced?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03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Do your students know the </a:t>
            </a:r>
            <a:br>
              <a:rPr lang="en-US" sz="4800" dirty="0" smtClean="0"/>
            </a:br>
            <a:r>
              <a:rPr lang="en-US" sz="4800" dirty="0" smtClean="0"/>
              <a:t>difference between </a:t>
            </a:r>
            <a:br>
              <a:rPr lang="en-US" sz="4800" dirty="0" smtClean="0"/>
            </a:br>
            <a:r>
              <a:rPr 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observation</a:t>
            </a:r>
            <a:r>
              <a:rPr lang="en-US" sz="4800" dirty="0" smtClean="0"/>
              <a:t> and </a:t>
            </a:r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inference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Stop and Think: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4572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 of steps 1 and 2, which one is based on observations? </a:t>
            </a:r>
          </a:p>
          <a:p>
            <a:pPr algn="ctr"/>
            <a:r>
              <a:rPr lang="en-US" dirty="0" smtClean="0"/>
              <a:t>Inferences?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3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Observation versus inference</a:t>
            </a:r>
            <a:endParaRPr lang="en-US" dirty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417638"/>
            <a:ext cx="606901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8259</TotalTime>
  <Words>1150</Words>
  <Application>Microsoft Office PowerPoint</Application>
  <PresentationFormat>On-screen Show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Depth</vt:lpstr>
      <vt:lpstr>Catalyst </vt:lpstr>
      <vt:lpstr>Objective</vt:lpstr>
      <vt:lpstr>Agenda</vt:lpstr>
      <vt:lpstr>What is Eliciting Hypotheses  (20 min) </vt:lpstr>
      <vt:lpstr>Eliciting Students’ Ideas and Adapting Instruction</vt:lpstr>
      <vt:lpstr>Eliciting Students’ Ideas and Adapting Instruction</vt:lpstr>
      <vt:lpstr>Eliciting Students’ Ideas and Adapting Instruction</vt:lpstr>
      <vt:lpstr>Do your students know the  difference between  observation and inference?</vt:lpstr>
      <vt:lpstr>Observation versus inference</vt:lpstr>
      <vt:lpstr>Example:  Eliciting Hypotheses about “what might be going on”</vt:lpstr>
      <vt:lpstr>Example  On your post-it, answer at least one of the following questions: </vt:lpstr>
      <vt:lpstr>Example  On your post-it, answer at least one of the following questions: </vt:lpstr>
      <vt:lpstr>Example  In your assigned groups, choose who will take which role. </vt:lpstr>
      <vt:lpstr>Example  In your group, answer the following questions. </vt:lpstr>
      <vt:lpstr>Share out. </vt:lpstr>
      <vt:lpstr>Stop and Think. </vt:lpstr>
      <vt:lpstr>Creating Meaningful Group Work (10 min) </vt:lpstr>
      <vt:lpstr>Creating Meaningful Group Work (10 min) </vt:lpstr>
      <vt:lpstr>1. Nature of Tasks Assigned </vt:lpstr>
      <vt:lpstr>1. Nature of Tasks Assigned </vt:lpstr>
      <vt:lpstr>2. Assigning Students to Groups </vt:lpstr>
      <vt:lpstr>3. Fostering Student Ownership </vt:lpstr>
      <vt:lpstr>3. Fostering Student Ownership </vt:lpstr>
      <vt:lpstr>4. Interpersonal Considerations  </vt:lpstr>
      <vt:lpstr>5. Assessment and Accountability </vt:lpstr>
      <vt:lpstr>PowerPoint Presentation</vt:lpstr>
      <vt:lpstr>PowerPoint Presentation</vt:lpstr>
      <vt:lpstr>Reflection on Group Activity </vt:lpstr>
      <vt:lpstr>Work Time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Garrard, Christine</cp:lastModifiedBy>
  <cp:revision>357</cp:revision>
  <dcterms:created xsi:type="dcterms:W3CDTF">2013-10-28T10:09:48Z</dcterms:created>
  <dcterms:modified xsi:type="dcterms:W3CDTF">2016-03-14T16:22:13Z</dcterms:modified>
</cp:coreProperties>
</file>